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2" r:id="rId25"/>
    <p:sldId id="283" r:id="rId26"/>
    <p:sldId id="284"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5" autoAdjust="0"/>
    <p:restoredTop sz="94629" autoAdjust="0"/>
  </p:normalViewPr>
  <p:slideViewPr>
    <p:cSldViewPr>
      <p:cViewPr varScale="1">
        <p:scale>
          <a:sx n="108" d="100"/>
          <a:sy n="108" d="100"/>
        </p:scale>
        <p:origin x="176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t>27.02.2025</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1" name="Title 10"/>
          <p:cNvSpPr>
            <a:spLocks noGrp="1"/>
          </p:cNvSpPr>
          <p:nvPr>
            <p:ph type="title"/>
          </p:nvPr>
        </p:nvSpPr>
        <p:spPr/>
        <p:txBody>
          <a:bodyPr/>
          <a:lstStyle/>
          <a:p>
            <a:r>
              <a:rPr lang="tr-TR"/>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27.02.2025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27.02.2025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27.02.2025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27.02.2025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27.02.2025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27.02.2025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27.02.2025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t>27.02.2025</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331640" y="1484784"/>
            <a:ext cx="6400800" cy="1752600"/>
          </a:xfrm>
        </p:spPr>
        <p:txBody>
          <a:bodyPr>
            <a:noAutofit/>
          </a:bodyPr>
          <a:lstStyle/>
          <a:p>
            <a:r>
              <a:rPr lang="tr-TR" sz="6400" b="1" dirty="0">
                <a:solidFill>
                  <a:srgbClr val="FF0000"/>
                </a:solidFill>
              </a:rPr>
              <a:t>D</a:t>
            </a:r>
            <a:r>
              <a:rPr lang="tr-TR" sz="6400" b="1" dirty="0">
                <a:solidFill>
                  <a:schemeClr val="accent6">
                    <a:lumMod val="75000"/>
                  </a:schemeClr>
                </a:solidFill>
              </a:rPr>
              <a:t>A</a:t>
            </a:r>
            <a:r>
              <a:rPr lang="tr-TR" sz="6400" b="1" dirty="0">
                <a:solidFill>
                  <a:srgbClr val="FFFF00"/>
                </a:solidFill>
              </a:rPr>
              <a:t>V</a:t>
            </a:r>
            <a:r>
              <a:rPr lang="tr-TR" sz="6400" b="1" dirty="0">
                <a:solidFill>
                  <a:srgbClr val="00B050"/>
                </a:solidFill>
              </a:rPr>
              <a:t>R</a:t>
            </a:r>
            <a:r>
              <a:rPr lang="tr-TR" sz="6400" b="1" dirty="0">
                <a:solidFill>
                  <a:schemeClr val="accent1">
                    <a:lumMod val="75000"/>
                  </a:schemeClr>
                </a:solidFill>
              </a:rPr>
              <a:t>A</a:t>
            </a:r>
            <a:r>
              <a:rPr lang="tr-TR" sz="6400" b="1" dirty="0">
                <a:solidFill>
                  <a:schemeClr val="accent4">
                    <a:lumMod val="75000"/>
                  </a:schemeClr>
                </a:solidFill>
              </a:rPr>
              <a:t>N</a:t>
            </a:r>
            <a:r>
              <a:rPr lang="tr-TR" sz="6400" b="1" dirty="0">
                <a:solidFill>
                  <a:srgbClr val="92D050"/>
                </a:solidFill>
              </a:rPr>
              <a:t>I</a:t>
            </a:r>
            <a:r>
              <a:rPr lang="tr-TR" sz="6400" b="1" dirty="0">
                <a:solidFill>
                  <a:schemeClr val="bg1">
                    <a:lumMod val="50000"/>
                  </a:schemeClr>
                </a:solidFill>
              </a:rPr>
              <a:t>Ş </a:t>
            </a:r>
            <a:r>
              <a:rPr lang="tr-TR" sz="5800" b="1" dirty="0">
                <a:solidFill>
                  <a:schemeClr val="bg2">
                    <a:lumMod val="50000"/>
                  </a:schemeClr>
                </a:solidFill>
              </a:rPr>
              <a:t>BOZUKLUKLARI</a:t>
            </a:r>
          </a:p>
        </p:txBody>
      </p:sp>
      <p:sp>
        <p:nvSpPr>
          <p:cNvPr id="2" name="Metin kutusu 1">
            <a:extLst>
              <a:ext uri="{FF2B5EF4-FFF2-40B4-BE49-F238E27FC236}">
                <a16:creationId xmlns:a16="http://schemas.microsoft.com/office/drawing/2014/main" id="{5A9EEF9C-4600-FD32-B4C8-B29BBF11640C}"/>
              </a:ext>
            </a:extLst>
          </p:cNvPr>
          <p:cNvSpPr txBox="1"/>
          <p:nvPr/>
        </p:nvSpPr>
        <p:spPr>
          <a:xfrm>
            <a:off x="1403648" y="4509120"/>
            <a:ext cx="7272808" cy="461665"/>
          </a:xfrm>
          <a:prstGeom prst="rect">
            <a:avLst/>
          </a:prstGeom>
          <a:noFill/>
        </p:spPr>
        <p:txBody>
          <a:bodyPr wrap="square" rtlCol="0">
            <a:spAutoFit/>
          </a:bodyPr>
          <a:lstStyle/>
          <a:p>
            <a:pPr algn="ctr"/>
            <a:r>
              <a:rPr lang="tr-TR" sz="2400" dirty="0"/>
              <a:t>Psikolojik Danışman Yazgül KARADAŞ</a:t>
            </a:r>
          </a:p>
        </p:txBody>
      </p:sp>
    </p:spTree>
    <p:extLst>
      <p:ext uri="{BB962C8B-B14F-4D97-AF65-F5344CB8AC3E}">
        <p14:creationId xmlns:p14="http://schemas.microsoft.com/office/powerpoint/2010/main" val="584706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335846"/>
            <a:ext cx="7344816" cy="5586145"/>
          </a:xfrm>
          <a:prstGeom prst="rect">
            <a:avLst/>
          </a:prstGeom>
        </p:spPr>
        <p:txBody>
          <a:bodyPr wrap="square">
            <a:spAutoFit/>
          </a:bodyPr>
          <a:lstStyle/>
          <a:p>
            <a:pPr marL="285750" indent="-285750">
              <a:lnSpc>
                <a:spcPct val="150000"/>
              </a:lnSpc>
              <a:buFont typeface="Wingdings" panose="05000000000000000000" pitchFamily="2" charset="2"/>
              <a:buChar char="Ø"/>
            </a:pPr>
            <a:r>
              <a:rPr lang="tr-TR" sz="2200" dirty="0">
                <a:solidFill>
                  <a:schemeClr val="accent3">
                    <a:lumMod val="50000"/>
                  </a:schemeClr>
                </a:solidFill>
                <a:latin typeface="Comic Sans MS" panose="030F0702030302020204" pitchFamily="66" charset="0"/>
              </a:rPr>
              <a:t> </a:t>
            </a:r>
            <a:r>
              <a:rPr lang="tr-TR" sz="2200" b="1" dirty="0">
                <a:solidFill>
                  <a:schemeClr val="accent3">
                    <a:lumMod val="50000"/>
                  </a:schemeClr>
                </a:solidFill>
                <a:latin typeface="Comic Sans MS" panose="030F0702030302020204" pitchFamily="66" charset="0"/>
              </a:rPr>
              <a:t>Fobiler ve korkular,</a:t>
            </a:r>
          </a:p>
          <a:p>
            <a:pPr marL="285750" indent="-285750">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 Yeme bozuklukları: iştahsızlık veya aşırı yeme,</a:t>
            </a:r>
          </a:p>
          <a:p>
            <a:pPr marL="285750" indent="-285750">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 Uyku bozuklukları: uyurgezerlik, kabuslar, gece diş gıcırdatma,</a:t>
            </a:r>
          </a:p>
          <a:p>
            <a:pPr marL="285750" indent="-285750">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 Mastürbasyon: kendi kendini tatmin etme,</a:t>
            </a:r>
          </a:p>
          <a:p>
            <a:pPr marL="285750" indent="-285750">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İçe kapanıklık, sosyal kaygılar, aşırı çekingenlik,</a:t>
            </a:r>
          </a:p>
          <a:p>
            <a:pPr marL="285750" indent="-285750">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 Aşırı hareketlilik, dikkat eksikliği ve konsantrasyon güçlüğü,</a:t>
            </a:r>
          </a:p>
          <a:p>
            <a:pPr marL="285750" indent="-285750">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 Öğrenme güçlüğü: okuma, yazma ve matematik becerilerinde gerilik,</a:t>
            </a:r>
          </a:p>
          <a:p>
            <a:pPr>
              <a:lnSpc>
                <a:spcPct val="150000"/>
              </a:lnSpc>
            </a:pPr>
            <a:endParaRPr lang="tr-TR" dirty="0"/>
          </a:p>
        </p:txBody>
      </p:sp>
    </p:spTree>
    <p:extLst>
      <p:ext uri="{BB962C8B-B14F-4D97-AF65-F5344CB8AC3E}">
        <p14:creationId xmlns:p14="http://schemas.microsoft.com/office/powerpoint/2010/main" val="2234088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2204864"/>
            <a:ext cx="8229600" cy="4425355"/>
          </a:xfrm>
        </p:spPr>
        <p:txBody>
          <a:bodyPr>
            <a:normAutofit fontScale="85000" lnSpcReduction="10000"/>
          </a:bodyPr>
          <a:lstStyle/>
          <a:p>
            <a:pPr>
              <a:buFont typeface="Wingdings" panose="05000000000000000000" pitchFamily="2" charset="2"/>
              <a:buChar char="Ø"/>
            </a:pPr>
            <a:endParaRPr lang="tr-TR" sz="2200" dirty="0">
              <a:latin typeface="Comic Sans MS" panose="030F0702030302020204" pitchFamily="66" charset="0"/>
            </a:endParaRPr>
          </a:p>
          <a:p>
            <a:pPr>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Depresyon : içe kapanma, geri çekilme, yalnızlaşma, yabancılaşma,</a:t>
            </a:r>
          </a:p>
          <a:p>
            <a:pPr>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İsteksizlik, motivasyonsuzluk, üzüntü, keder,</a:t>
            </a:r>
          </a:p>
          <a:p>
            <a:pPr>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Sosyal problemler: dışlanma, reddedilme, ilişki kuramama ve sürdürememe</a:t>
            </a:r>
          </a:p>
          <a:p>
            <a:pPr>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İletişim problemleri: kendini ifade edememe, empati kuramama ,</a:t>
            </a:r>
          </a:p>
          <a:p>
            <a:pPr>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Benlik değeri algısında ve kendine güvende azalma. </a:t>
            </a:r>
          </a:p>
          <a:p>
            <a:pPr>
              <a:lnSpc>
                <a:spcPct val="150000"/>
              </a:lnSpc>
              <a:buFont typeface="Wingdings" panose="05000000000000000000" pitchFamily="2" charset="2"/>
              <a:buChar char="Ø"/>
            </a:pPr>
            <a:r>
              <a:rPr lang="tr-TR" sz="2200" b="1" dirty="0">
                <a:solidFill>
                  <a:schemeClr val="accent3">
                    <a:lumMod val="50000"/>
                  </a:schemeClr>
                </a:solidFill>
                <a:latin typeface="Comic Sans MS" panose="030F0702030302020204" pitchFamily="66" charset="0"/>
              </a:rPr>
              <a:t> Saç, kaş, kirpik koparma,  Aşırı inatçılık ve karşı gelme, sosyal uyumsuzluk,</a:t>
            </a:r>
          </a:p>
          <a:p>
            <a:pPr>
              <a:buFont typeface="Wingdings" panose="05000000000000000000" pitchFamily="2" charset="2"/>
              <a:buChar char="Ø"/>
            </a:pPr>
            <a:endParaRPr lang="tr-TR" sz="2200" dirty="0">
              <a:latin typeface="Comic Sans MS" panose="030F0702030302020204" pitchFamily="66" charset="0"/>
            </a:endParaRPr>
          </a:p>
          <a:p>
            <a:pPr marL="0" indent="0">
              <a:buNone/>
            </a:pPr>
            <a:endParaRPr lang="tr-TR" sz="2200" dirty="0">
              <a:latin typeface="Comic Sans MS" panose="030F0702030302020204" pitchFamily="66" charset="0"/>
            </a:endParaRPr>
          </a:p>
        </p:txBody>
      </p:sp>
    </p:spTree>
    <p:extLst>
      <p:ext uri="{BB962C8B-B14F-4D97-AF65-F5344CB8AC3E}">
        <p14:creationId xmlns:p14="http://schemas.microsoft.com/office/powerpoint/2010/main" val="2998808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9592" y="836712"/>
            <a:ext cx="7632848" cy="5678478"/>
          </a:xfrm>
          <a:prstGeom prst="rect">
            <a:avLst/>
          </a:prstGeom>
        </p:spPr>
        <p:txBody>
          <a:bodyPr wrap="square">
            <a:spAutoFit/>
          </a:bodyPr>
          <a:lstStyle/>
          <a:p>
            <a:pPr>
              <a:lnSpc>
                <a:spcPct val="150000"/>
              </a:lnSpc>
            </a:pPr>
            <a:r>
              <a:rPr lang="tr-TR" sz="2200" b="1" dirty="0">
                <a:solidFill>
                  <a:schemeClr val="accent3">
                    <a:lumMod val="50000"/>
                  </a:schemeClr>
                </a:solidFill>
                <a:latin typeface="Comic Sans MS" panose="030F0702030302020204" pitchFamily="66" charset="0"/>
              </a:rPr>
              <a:t>Ailelerin bu sorunları çözmede yaptıkları en büyük yanlışlardan biri, sorunu ortadan kaldırmaya çalışmaktır. Oysa, soruna yol açan sebebi ortadan kaldırmak gerekir. Yoksa sorun ya büyüyerek veya yeni bir sorun olarak bir süre sonra yeniden ortaya çıkar. Örneğin, tırnağını yiyen bir çocuğu baskı yoluyla veya çeşitli cezalarla bu alışkanlığından vazgeçirebilirsiniz, ancak tırnak yeme alışkanlığına yol açan duygusal sebepler ortadan kalkmadıkça, sorun tekrarlar veya çocuk altına kaçırma vb. gibi yeni bir sorun geliştirir. </a:t>
            </a:r>
          </a:p>
        </p:txBody>
      </p:sp>
    </p:spTree>
    <p:extLst>
      <p:ext uri="{BB962C8B-B14F-4D97-AF65-F5344CB8AC3E}">
        <p14:creationId xmlns:p14="http://schemas.microsoft.com/office/powerpoint/2010/main" val="2382701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73904" y="980728"/>
            <a:ext cx="7992888" cy="4662815"/>
          </a:xfrm>
          <a:prstGeom prst="rect">
            <a:avLst/>
          </a:prstGeom>
        </p:spPr>
        <p:txBody>
          <a:bodyPr wrap="square">
            <a:spAutoFit/>
          </a:bodyPr>
          <a:lstStyle/>
          <a:p>
            <a:pPr>
              <a:lnSpc>
                <a:spcPct val="150000"/>
              </a:lnSpc>
            </a:pPr>
            <a:r>
              <a:rPr lang="tr-TR" sz="2200" b="1" dirty="0">
                <a:solidFill>
                  <a:schemeClr val="accent3">
                    <a:lumMod val="50000"/>
                  </a:schemeClr>
                </a:solidFill>
                <a:latin typeface="Comic Sans MS" panose="030F0702030302020204" pitchFamily="66" charset="0"/>
              </a:rPr>
              <a:t>Bir davranış bozukluğunu yorumlarken çocuğun yaşını ve davranış bozukluğuna yol açan olayın ciddiyetini göz önünde bulundurmalıyız. Örneğin: Üç-beş yaş çocuğu dikkat çekmek ister. Hayal dünyası çok geniş olduğu için inanılmaz öyküler anlatabilir. Henüz yalanla, yalan olmayanı ayırt edemezler. Bu nedenle bu yaşlardaki çocukların anlattıkları yalan olarak kabul edilmezken, on bir-on dört yaşlarındaki çocuklarda görülen yalan normalden sapan bir davranış olarak kabul edilir. </a:t>
            </a:r>
          </a:p>
        </p:txBody>
      </p:sp>
    </p:spTree>
    <p:extLst>
      <p:ext uri="{BB962C8B-B14F-4D97-AF65-F5344CB8AC3E}">
        <p14:creationId xmlns:p14="http://schemas.microsoft.com/office/powerpoint/2010/main" val="4183476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a:lnSpc>
                <a:spcPct val="150000"/>
              </a:lnSpc>
              <a:buFont typeface="Wingdings" panose="05000000000000000000" pitchFamily="2" charset="2"/>
              <a:buChar char="Ø"/>
            </a:pPr>
            <a:r>
              <a:rPr lang="tr-TR" sz="2200" b="1" dirty="0">
                <a:solidFill>
                  <a:schemeClr val="accent6">
                    <a:lumMod val="75000"/>
                  </a:schemeClr>
                </a:solidFill>
              </a:rPr>
              <a:t>İhmal: yetersiz ilgi ve yetersiz sevgi; çocuğun fiziksel, duygusal ve sosyal ihtiyaçlarının zamanında ve ölçüsünde karşılanamaması;</a:t>
            </a:r>
          </a:p>
          <a:p>
            <a:pPr>
              <a:lnSpc>
                <a:spcPct val="150000"/>
              </a:lnSpc>
              <a:buFont typeface="Wingdings" panose="05000000000000000000" pitchFamily="2" charset="2"/>
              <a:buChar char="Ø"/>
            </a:pPr>
            <a:r>
              <a:rPr lang="tr-TR" sz="2200" b="1" dirty="0">
                <a:solidFill>
                  <a:schemeClr val="accent6">
                    <a:lumMod val="75000"/>
                  </a:schemeClr>
                </a:solidFill>
              </a:rPr>
              <a:t>Yeterli ten temasının, göz kontağının ve iletişimin kurulmaması, </a:t>
            </a:r>
          </a:p>
          <a:p>
            <a:pPr>
              <a:lnSpc>
                <a:spcPct val="150000"/>
              </a:lnSpc>
              <a:buFont typeface="Wingdings" panose="05000000000000000000" pitchFamily="2" charset="2"/>
              <a:buChar char="Ø"/>
            </a:pPr>
            <a:r>
              <a:rPr lang="tr-TR" sz="2200" b="1" dirty="0">
                <a:solidFill>
                  <a:schemeClr val="accent6">
                    <a:lumMod val="75000"/>
                  </a:schemeClr>
                </a:solidFill>
              </a:rPr>
              <a:t>Aşırı baskıcı ve zorlayıcı tutumlar, </a:t>
            </a:r>
          </a:p>
          <a:p>
            <a:pPr>
              <a:lnSpc>
                <a:spcPct val="150000"/>
              </a:lnSpc>
              <a:buFont typeface="Wingdings" panose="05000000000000000000" pitchFamily="2" charset="2"/>
              <a:buChar char="Ø"/>
            </a:pPr>
            <a:r>
              <a:rPr lang="tr-TR" sz="2200" b="1" dirty="0">
                <a:solidFill>
                  <a:schemeClr val="accent6">
                    <a:lumMod val="75000"/>
                  </a:schemeClr>
                </a:solidFill>
              </a:rPr>
              <a:t>Aşırı özgür ve gevşek tutumlar: kontrolsüzlük, düzensizlik ve kaos</a:t>
            </a:r>
          </a:p>
          <a:p>
            <a:pPr>
              <a:lnSpc>
                <a:spcPct val="150000"/>
              </a:lnSpc>
              <a:buFont typeface="Wingdings" panose="05000000000000000000" pitchFamily="2" charset="2"/>
              <a:buChar char="Ø"/>
            </a:pPr>
            <a:r>
              <a:rPr lang="tr-TR" sz="2200" b="1" dirty="0">
                <a:solidFill>
                  <a:schemeClr val="accent6">
                    <a:lumMod val="75000"/>
                  </a:schemeClr>
                </a:solidFill>
              </a:rPr>
              <a:t>Aşırı korumacılık: aşırı kaygılı ve evhamlı tutum ve davranışlar, </a:t>
            </a:r>
          </a:p>
          <a:p>
            <a:pPr>
              <a:lnSpc>
                <a:spcPct val="150000"/>
              </a:lnSpc>
              <a:buFont typeface="Wingdings" panose="05000000000000000000" pitchFamily="2" charset="2"/>
              <a:buChar char="Ø"/>
            </a:pPr>
            <a:r>
              <a:rPr lang="tr-TR" sz="2200" b="1" dirty="0">
                <a:solidFill>
                  <a:schemeClr val="accent6">
                    <a:lumMod val="75000"/>
                  </a:schemeClr>
                </a:solidFill>
              </a:rPr>
              <a:t>Şiddet: fiziksel, duygusal ve sözel şiddet, </a:t>
            </a:r>
          </a:p>
          <a:p>
            <a:pPr>
              <a:lnSpc>
                <a:spcPct val="150000"/>
              </a:lnSpc>
              <a:buFont typeface="Wingdings" panose="05000000000000000000" pitchFamily="2" charset="2"/>
              <a:buChar char="Ø"/>
            </a:pPr>
            <a:r>
              <a:rPr lang="tr-TR" sz="2200" b="1" dirty="0">
                <a:solidFill>
                  <a:schemeClr val="accent6">
                    <a:lumMod val="75000"/>
                  </a:schemeClr>
                </a:solidFill>
              </a:rPr>
              <a:t>Taciz: fiziksel, cinsel ve sözel taciz, </a:t>
            </a:r>
          </a:p>
        </p:txBody>
      </p:sp>
      <p:sp>
        <p:nvSpPr>
          <p:cNvPr id="2" name="Başlık 1"/>
          <p:cNvSpPr>
            <a:spLocks noGrp="1"/>
          </p:cNvSpPr>
          <p:nvPr>
            <p:ph type="title"/>
          </p:nvPr>
        </p:nvSpPr>
        <p:spPr>
          <a:xfrm>
            <a:off x="457200" y="116632"/>
            <a:ext cx="8229600" cy="1301006"/>
          </a:xfrm>
        </p:spPr>
        <p:txBody>
          <a:bodyPr>
            <a:noAutofit/>
          </a:bodyPr>
          <a:lstStyle/>
          <a:p>
            <a:br>
              <a:rPr lang="tr-TR" sz="2600" dirty="0"/>
            </a:br>
            <a:r>
              <a:rPr lang="tr-TR" sz="2400" b="1" u="sng" dirty="0">
                <a:solidFill>
                  <a:schemeClr val="tx2"/>
                </a:solidFill>
              </a:rPr>
              <a:t>Çocuklarda Görülen Uyum ve Davranış Problemlerine Zemin</a:t>
            </a:r>
            <a:br>
              <a:rPr lang="tr-TR" sz="2400" b="1" u="sng" dirty="0">
                <a:solidFill>
                  <a:schemeClr val="tx2"/>
                </a:solidFill>
              </a:rPr>
            </a:br>
            <a:r>
              <a:rPr lang="tr-TR" sz="2400" b="1" u="sng" dirty="0">
                <a:solidFill>
                  <a:schemeClr val="tx2"/>
                </a:solidFill>
              </a:rPr>
              <a:t>Hazırlayan Tetikleyici ve </a:t>
            </a:r>
            <a:r>
              <a:rPr lang="tr-TR" sz="2400" b="1" u="sng" dirty="0" err="1">
                <a:solidFill>
                  <a:schemeClr val="tx2"/>
                </a:solidFill>
              </a:rPr>
              <a:t>Nedensel</a:t>
            </a:r>
            <a:r>
              <a:rPr lang="tr-TR" sz="2400" b="1" u="sng" dirty="0">
                <a:solidFill>
                  <a:schemeClr val="tx2"/>
                </a:solidFill>
              </a:rPr>
              <a:t> Faktörler Şöyle Sıralanabilir : </a:t>
            </a:r>
            <a:br>
              <a:rPr lang="tr-TR" sz="2400" b="1" u="sng" dirty="0">
                <a:solidFill>
                  <a:schemeClr val="tx2"/>
                </a:solidFill>
              </a:rPr>
            </a:br>
            <a:endParaRPr lang="tr-TR" sz="2400" b="1" u="sng" dirty="0">
              <a:solidFill>
                <a:schemeClr val="tx2"/>
              </a:solidFill>
            </a:endParaRPr>
          </a:p>
        </p:txBody>
      </p:sp>
    </p:spTree>
    <p:extLst>
      <p:ext uri="{BB962C8B-B14F-4D97-AF65-F5344CB8AC3E}">
        <p14:creationId xmlns:p14="http://schemas.microsoft.com/office/powerpoint/2010/main" val="2484033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1560" y="836712"/>
            <a:ext cx="7848872" cy="4662815"/>
          </a:xfrm>
          <a:prstGeom prst="rect">
            <a:avLst/>
          </a:prstGeom>
        </p:spPr>
        <p:txBody>
          <a:bodyPr wrap="square">
            <a:spAutoFit/>
          </a:bodyPr>
          <a:lstStyle/>
          <a:p>
            <a:pPr marL="342900" indent="-342900">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Ayrılık: annenin doğumdan kısa bir süre sonra çalışmaya başlaması, uzun saatler veya süreler anne-babanın çocuktan ayrı olması, sık bakıcı değişiklikleri </a:t>
            </a:r>
          </a:p>
          <a:p>
            <a:pPr marL="342900" indent="-342900">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Boşanma,</a:t>
            </a:r>
          </a:p>
          <a:p>
            <a:pPr marL="342900" indent="-342900">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Kayıp, ölüm,</a:t>
            </a:r>
          </a:p>
          <a:p>
            <a:pPr marL="342900" indent="-342900">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Yaşam koşullarında ani ve büyük değişiklikler,</a:t>
            </a:r>
          </a:p>
          <a:p>
            <a:pPr marL="342900" indent="-342900">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Bir kardeşin dünyaya gelmesi,</a:t>
            </a:r>
          </a:p>
          <a:p>
            <a:pPr marL="342900" indent="-342900">
              <a:lnSpc>
                <a:spcPct val="150000"/>
              </a:lnSpc>
              <a:buFont typeface="Wingdings" panose="05000000000000000000" pitchFamily="2" charset="2"/>
              <a:buChar char="Ø"/>
            </a:pPr>
            <a:r>
              <a:rPr lang="tr-TR" sz="2200" b="1" dirty="0" err="1">
                <a:solidFill>
                  <a:schemeClr val="accent6">
                    <a:lumMod val="75000"/>
                  </a:schemeClr>
                </a:solidFill>
                <a:latin typeface="Comic Sans MS" panose="030F0702030302020204" pitchFamily="66" charset="0"/>
              </a:rPr>
              <a:t>Travmatik</a:t>
            </a:r>
            <a:r>
              <a:rPr lang="tr-TR" sz="2200" b="1" dirty="0">
                <a:solidFill>
                  <a:schemeClr val="accent6">
                    <a:lumMod val="75000"/>
                  </a:schemeClr>
                </a:solidFill>
                <a:latin typeface="Comic Sans MS" panose="030F0702030302020204" pitchFamily="66" charset="0"/>
              </a:rPr>
              <a:t> olaylar: kaza, ciddi hastalıklar, deprem, terör... </a:t>
            </a:r>
          </a:p>
        </p:txBody>
      </p:sp>
    </p:spTree>
    <p:extLst>
      <p:ext uri="{BB962C8B-B14F-4D97-AF65-F5344CB8AC3E}">
        <p14:creationId xmlns:p14="http://schemas.microsoft.com/office/powerpoint/2010/main" val="620439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132856"/>
            <a:ext cx="8686800" cy="4497363"/>
          </a:xfrm>
        </p:spPr>
        <p:txBody>
          <a:bodyPr>
            <a:normAutofit/>
          </a:bodyPr>
          <a:lstStyle/>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Konuşmadaki akıcılığın fark edilebilir şekilde aksamasıdır.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3-4 yaş civarında başlar.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Küçük yaşlardaki kekemeliğin nedeni düşünme hızı ile konuşma hızını ayarlayamamaktan kaynaklanmasıdır. </a:t>
            </a:r>
          </a:p>
          <a:p>
            <a:pPr>
              <a:lnSpc>
                <a:spcPct val="150000"/>
              </a:lnSpc>
              <a:buFont typeface="Wingdings" panose="05000000000000000000" pitchFamily="2" charset="2"/>
              <a:buChar char="Ø"/>
            </a:pPr>
            <a:r>
              <a:rPr lang="tr-TR" sz="2200" b="1" dirty="0" err="1">
                <a:solidFill>
                  <a:schemeClr val="accent6">
                    <a:lumMod val="75000"/>
                  </a:schemeClr>
                </a:solidFill>
                <a:latin typeface="Comic Sans MS" panose="030F0702030302020204" pitchFamily="66" charset="0"/>
              </a:rPr>
              <a:t>Tramvatik</a:t>
            </a:r>
            <a:r>
              <a:rPr lang="tr-TR" sz="2200" b="1" dirty="0">
                <a:solidFill>
                  <a:schemeClr val="accent6">
                    <a:lumMod val="75000"/>
                  </a:schemeClr>
                </a:solidFill>
                <a:latin typeface="Comic Sans MS" panose="030F0702030302020204" pitchFamily="66" charset="0"/>
              </a:rPr>
              <a:t> olaylar , aşırı korkular , ilgisiz ve sevgisiz aile ortamı ve ayrımcılık en önemli nedenlerindendir. </a:t>
            </a:r>
          </a:p>
          <a:p>
            <a:pPr marL="0" indent="0">
              <a:buNone/>
            </a:pPr>
            <a:endParaRPr lang="tr-TR" dirty="0"/>
          </a:p>
        </p:txBody>
      </p:sp>
      <p:sp>
        <p:nvSpPr>
          <p:cNvPr id="2" name="Başlık 1"/>
          <p:cNvSpPr>
            <a:spLocks noGrp="1"/>
          </p:cNvSpPr>
          <p:nvPr>
            <p:ph type="title"/>
          </p:nvPr>
        </p:nvSpPr>
        <p:spPr/>
        <p:txBody>
          <a:bodyPr/>
          <a:lstStyle/>
          <a:p>
            <a:r>
              <a:rPr lang="tr-TR" dirty="0">
                <a:solidFill>
                  <a:schemeClr val="tx2"/>
                </a:solidFill>
                <a:latin typeface="Comic Sans MS" panose="030F0702030302020204" pitchFamily="66" charset="0"/>
              </a:rPr>
              <a:t>KEKEMELİK</a:t>
            </a:r>
          </a:p>
        </p:txBody>
      </p:sp>
    </p:spTree>
    <p:extLst>
      <p:ext uri="{BB962C8B-B14F-4D97-AF65-F5344CB8AC3E}">
        <p14:creationId xmlns:p14="http://schemas.microsoft.com/office/powerpoint/2010/main" val="4079576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Genelde 3-4 yaşına kadar devam eden bir davranıştır ve normal kabul edilir.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4 yaşından sonra bu davranışı bırakması beklenir.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Çocuk bebek gibi davranarak kaybettiği ilgiyi üzerine çekmeye çalışır.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Aileye yeni katılan kardeş , anne baba ayrılığı veya kaybı , çevre değişiklikleri , güvensizlik duyguları başlıca nedenlerdendir</a:t>
            </a:r>
          </a:p>
        </p:txBody>
      </p:sp>
      <p:sp>
        <p:nvSpPr>
          <p:cNvPr id="2" name="Başlık 1"/>
          <p:cNvSpPr>
            <a:spLocks noGrp="1"/>
          </p:cNvSpPr>
          <p:nvPr>
            <p:ph type="title"/>
          </p:nvPr>
        </p:nvSpPr>
        <p:spPr/>
        <p:txBody>
          <a:bodyPr/>
          <a:lstStyle/>
          <a:p>
            <a:r>
              <a:rPr lang="tr-TR" dirty="0">
                <a:solidFill>
                  <a:schemeClr val="tx2"/>
                </a:solidFill>
                <a:latin typeface="Comic Sans MS" panose="030F0702030302020204" pitchFamily="66" charset="0"/>
              </a:rPr>
              <a:t>PARMAK EMME</a:t>
            </a:r>
          </a:p>
        </p:txBody>
      </p:sp>
    </p:spTree>
    <p:extLst>
      <p:ext uri="{BB962C8B-B14F-4D97-AF65-F5344CB8AC3E}">
        <p14:creationId xmlns:p14="http://schemas.microsoft.com/office/powerpoint/2010/main" val="2253437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a:lnSpc>
                <a:spcPct val="20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Genelde 3-4 yaşlarında görülür.</a:t>
            </a:r>
          </a:p>
          <a:p>
            <a:pPr>
              <a:lnSpc>
                <a:spcPct val="20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Güvensizlik duygusunun bir yansımasıdır. </a:t>
            </a:r>
          </a:p>
          <a:p>
            <a:pPr>
              <a:lnSpc>
                <a:spcPct val="20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Aşırı baskıcı , ilgisiz , sevgisiz ve aşırı azarlanan aile ortamlarında yetişen çocuklarda daha sık görülür. </a:t>
            </a:r>
          </a:p>
          <a:p>
            <a:pPr>
              <a:lnSpc>
                <a:spcPct val="20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Model alma yolu ile başlanabilir.</a:t>
            </a:r>
          </a:p>
        </p:txBody>
      </p:sp>
      <p:sp>
        <p:nvSpPr>
          <p:cNvPr id="2" name="Başlık 1"/>
          <p:cNvSpPr>
            <a:spLocks noGrp="1"/>
          </p:cNvSpPr>
          <p:nvPr>
            <p:ph type="title"/>
          </p:nvPr>
        </p:nvSpPr>
        <p:spPr/>
        <p:txBody>
          <a:bodyPr/>
          <a:lstStyle/>
          <a:p>
            <a:r>
              <a:rPr lang="tr-TR" dirty="0">
                <a:solidFill>
                  <a:schemeClr val="tx2"/>
                </a:solidFill>
                <a:latin typeface="Comic Sans MS" panose="030F0702030302020204" pitchFamily="66" charset="0"/>
              </a:rPr>
              <a:t>TIRNAK YEME</a:t>
            </a:r>
          </a:p>
        </p:txBody>
      </p:sp>
    </p:spTree>
    <p:extLst>
      <p:ext uri="{BB962C8B-B14F-4D97-AF65-F5344CB8AC3E}">
        <p14:creationId xmlns:p14="http://schemas.microsoft.com/office/powerpoint/2010/main" val="3946064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Aşırı kontrolcü , otoriter ailelerin çocuklarında çok sık görülür.</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Çocuk aşırı baskı altında olduğu eleştirildiği ortamlarda kendine olan güvenini kaybeder.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Her hareketinde bir yanlış bulunacağını düşünen çocuk zamanla çevresiyle olan iletişimini en aza indirir.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Yaşı kaç olursa olsun çocuğun duygularını düşüncelerini ifade etmelerine izin verilmelidir</a:t>
            </a:r>
          </a:p>
        </p:txBody>
      </p:sp>
      <p:sp>
        <p:nvSpPr>
          <p:cNvPr id="2" name="Başlık 1"/>
          <p:cNvSpPr>
            <a:spLocks noGrp="1"/>
          </p:cNvSpPr>
          <p:nvPr>
            <p:ph type="title"/>
          </p:nvPr>
        </p:nvSpPr>
        <p:spPr/>
        <p:txBody>
          <a:bodyPr/>
          <a:lstStyle/>
          <a:p>
            <a:r>
              <a:rPr lang="tr-TR" dirty="0">
                <a:solidFill>
                  <a:schemeClr val="tx2"/>
                </a:solidFill>
                <a:latin typeface="Comic Sans MS" panose="030F0702030302020204" pitchFamily="66" charset="0"/>
              </a:rPr>
              <a:t>İÇİNE KAPANIKLIK</a:t>
            </a:r>
          </a:p>
        </p:txBody>
      </p:sp>
    </p:spTree>
    <p:extLst>
      <p:ext uri="{BB962C8B-B14F-4D97-AF65-F5344CB8AC3E}">
        <p14:creationId xmlns:p14="http://schemas.microsoft.com/office/powerpoint/2010/main" val="143184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88640"/>
            <a:ext cx="7560840" cy="707678"/>
          </a:xfrm>
        </p:spPr>
        <p:txBody>
          <a:bodyPr>
            <a:noAutofit/>
          </a:bodyPr>
          <a:lstStyle/>
          <a:p>
            <a:pPr algn="ctr"/>
            <a:r>
              <a:rPr lang="tr-TR" sz="3600" dirty="0">
                <a:solidFill>
                  <a:schemeClr val="tx2"/>
                </a:solidFill>
              </a:rPr>
              <a:t>DAVRANIŞ BOZUKLUKLARI</a:t>
            </a:r>
          </a:p>
        </p:txBody>
      </p:sp>
      <p:sp>
        <p:nvSpPr>
          <p:cNvPr id="3" name="İçerik Yer Tutucusu 2"/>
          <p:cNvSpPr>
            <a:spLocks noGrp="1"/>
          </p:cNvSpPr>
          <p:nvPr>
            <p:ph idx="1"/>
          </p:nvPr>
        </p:nvSpPr>
        <p:spPr>
          <a:xfrm>
            <a:off x="4788024" y="116632"/>
            <a:ext cx="3898776" cy="5853113"/>
          </a:xfrm>
        </p:spPr>
        <p:txBody>
          <a:bodyPr>
            <a:normAutofit/>
          </a:bodyPr>
          <a:lstStyle/>
          <a:p>
            <a:pPr>
              <a:buFont typeface="Wingdings" panose="05000000000000000000" pitchFamily="2" charset="2"/>
              <a:buChar char="Ø"/>
            </a:pPr>
            <a:endParaRPr lang="tr-TR" dirty="0"/>
          </a:p>
          <a:p>
            <a:pPr>
              <a:lnSpc>
                <a:spcPct val="200000"/>
              </a:lnSpc>
              <a:buFont typeface="Wingdings" panose="05000000000000000000" pitchFamily="2" charset="2"/>
              <a:buChar char="Ø"/>
            </a:pPr>
            <a:r>
              <a:rPr lang="tr-TR" dirty="0">
                <a:solidFill>
                  <a:schemeClr val="accent2">
                    <a:lumMod val="50000"/>
                  </a:schemeClr>
                </a:solidFill>
              </a:rPr>
              <a:t>Yaşa uygunluk</a:t>
            </a:r>
          </a:p>
          <a:p>
            <a:pPr>
              <a:lnSpc>
                <a:spcPct val="200000"/>
              </a:lnSpc>
              <a:buFont typeface="Wingdings" panose="05000000000000000000" pitchFamily="2" charset="2"/>
              <a:buChar char="Ø"/>
            </a:pPr>
            <a:r>
              <a:rPr lang="tr-TR" dirty="0">
                <a:solidFill>
                  <a:schemeClr val="accent2">
                    <a:lumMod val="50000"/>
                  </a:schemeClr>
                </a:solidFill>
              </a:rPr>
              <a:t>Yoğunluk</a:t>
            </a:r>
          </a:p>
          <a:p>
            <a:pPr>
              <a:lnSpc>
                <a:spcPct val="200000"/>
              </a:lnSpc>
              <a:buFont typeface="Wingdings" panose="05000000000000000000" pitchFamily="2" charset="2"/>
              <a:buChar char="Ø"/>
            </a:pPr>
            <a:r>
              <a:rPr lang="tr-TR" dirty="0">
                <a:solidFill>
                  <a:schemeClr val="accent2">
                    <a:lumMod val="50000"/>
                  </a:schemeClr>
                </a:solidFill>
              </a:rPr>
              <a:t>Süreklilik</a:t>
            </a:r>
          </a:p>
          <a:p>
            <a:pPr>
              <a:lnSpc>
                <a:spcPct val="200000"/>
              </a:lnSpc>
              <a:buFont typeface="Wingdings" panose="05000000000000000000" pitchFamily="2" charset="2"/>
              <a:buChar char="Ø"/>
            </a:pPr>
            <a:r>
              <a:rPr lang="tr-TR" dirty="0">
                <a:solidFill>
                  <a:schemeClr val="accent2">
                    <a:lumMod val="50000"/>
                  </a:schemeClr>
                </a:solidFill>
              </a:rPr>
              <a:t>Cinsel rol beklentileri</a:t>
            </a:r>
          </a:p>
        </p:txBody>
      </p:sp>
      <p:sp>
        <p:nvSpPr>
          <p:cNvPr id="4" name="Metin Yer Tutucusu 3"/>
          <p:cNvSpPr>
            <a:spLocks noGrp="1"/>
          </p:cNvSpPr>
          <p:nvPr>
            <p:ph type="body" sz="half" idx="2"/>
          </p:nvPr>
        </p:nvSpPr>
        <p:spPr>
          <a:xfrm>
            <a:off x="467544" y="1052736"/>
            <a:ext cx="3744416" cy="5328592"/>
          </a:xfrm>
        </p:spPr>
        <p:txBody>
          <a:bodyPr>
            <a:normAutofit/>
          </a:bodyPr>
          <a:lstStyle/>
          <a:p>
            <a:pPr>
              <a:lnSpc>
                <a:spcPct val="150000"/>
              </a:lnSpc>
            </a:pPr>
            <a:r>
              <a:rPr lang="tr-TR" sz="1500" b="1" dirty="0">
                <a:solidFill>
                  <a:schemeClr val="accent6">
                    <a:lumMod val="75000"/>
                  </a:schemeClr>
                </a:solidFill>
                <a:latin typeface="Comic Sans MS" panose="030F0702030302020204" pitchFamily="66" charset="0"/>
              </a:rPr>
              <a:t>Davranış bozukluğunun temel özelliği, o yaş için uygun olduğu kabul edilmiş toplumsal kuralların sürekli olarak çiğnenmesidir.</a:t>
            </a:r>
          </a:p>
          <a:p>
            <a:pPr>
              <a:lnSpc>
                <a:spcPct val="150000"/>
              </a:lnSpc>
            </a:pPr>
            <a:r>
              <a:rPr lang="tr-TR" sz="1500" b="1" dirty="0">
                <a:solidFill>
                  <a:schemeClr val="accent6">
                    <a:lumMod val="75000"/>
                  </a:schemeClr>
                </a:solidFill>
                <a:latin typeface="Comic Sans MS" panose="030F0702030302020204" pitchFamily="66" charset="0"/>
              </a:rPr>
              <a:t>Davranış bozuklukları, çocukta çeşitli ruhsal ve bedensel nedenlere bağlı olarak, iç çatışmalarını davranışına aktarması sonucu ortaya çıkar. Başka bir deyişle bu çocukların çevreleriyle ilişkileri sürekli olarak gergin ve sürtüşmelidir.</a:t>
            </a:r>
          </a:p>
          <a:p>
            <a:pPr>
              <a:lnSpc>
                <a:spcPct val="150000"/>
              </a:lnSpc>
            </a:pPr>
            <a:r>
              <a:rPr lang="tr-TR" sz="1500" b="1" dirty="0">
                <a:solidFill>
                  <a:schemeClr val="accent6">
                    <a:lumMod val="75000"/>
                  </a:schemeClr>
                </a:solidFill>
                <a:latin typeface="Comic Sans MS" panose="030F0702030302020204" pitchFamily="66" charset="0"/>
              </a:rPr>
              <a:t>Bir çocuğun davranışının bozukluk sayılabilmesi için bazı ölçütler gerekir. Bu ölçütler:</a:t>
            </a:r>
          </a:p>
          <a:p>
            <a:endParaRPr lang="tr-TR" dirty="0"/>
          </a:p>
        </p:txBody>
      </p:sp>
    </p:spTree>
    <p:extLst>
      <p:ext uri="{BB962C8B-B14F-4D97-AF65-F5344CB8AC3E}">
        <p14:creationId xmlns:p14="http://schemas.microsoft.com/office/powerpoint/2010/main" val="2329141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412776"/>
            <a:ext cx="8229600" cy="4525963"/>
          </a:xfrm>
        </p:spPr>
        <p:txBody>
          <a:bodyPr>
            <a:normAutofit fontScale="92500" lnSpcReduction="10000"/>
          </a:bodyPr>
          <a:lstStyle/>
          <a:p>
            <a:pPr>
              <a:lnSpc>
                <a:spcPct val="150000"/>
              </a:lnSpc>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Mülkiyet hakkı ve başkalarına saygı aileden kazanılan değerlerdir. </a:t>
            </a:r>
          </a:p>
          <a:p>
            <a:pPr>
              <a:lnSpc>
                <a:spcPct val="150000"/>
              </a:lnSpc>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Ailede saygı görmeyen , kendi özel alanına müdahale edilen çocuklar , başkalarına karşı da böyle davranır. </a:t>
            </a:r>
          </a:p>
          <a:p>
            <a:pPr>
              <a:lnSpc>
                <a:spcPct val="150000"/>
              </a:lnSpc>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Kendine ait odası , eşyası veya dolabı olması çocukta kendisinin ve başkasının kavramlarının oluşmasında önemli rol oynar. </a:t>
            </a:r>
          </a:p>
          <a:p>
            <a:pPr>
              <a:lnSpc>
                <a:spcPct val="150000"/>
              </a:lnSpc>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Eşyaların başkasına ait olduğu izinsiz kullanılmaması gerektiği net bir şekilde açıklanmalıdır. </a:t>
            </a:r>
          </a:p>
          <a:p>
            <a:pPr marL="0" indent="0">
              <a:lnSpc>
                <a:spcPct val="150000"/>
              </a:lnSpc>
              <a:buNone/>
            </a:pPr>
            <a:endParaRPr lang="tr-TR" dirty="0">
              <a:latin typeface="Comic Sans MS" panose="030F0702030302020204" pitchFamily="66" charset="0"/>
            </a:endParaRPr>
          </a:p>
        </p:txBody>
      </p:sp>
      <p:sp>
        <p:nvSpPr>
          <p:cNvPr id="2" name="Başlık 1"/>
          <p:cNvSpPr>
            <a:spLocks noGrp="1"/>
          </p:cNvSpPr>
          <p:nvPr>
            <p:ph type="title"/>
          </p:nvPr>
        </p:nvSpPr>
        <p:spPr/>
        <p:txBody>
          <a:bodyPr/>
          <a:lstStyle/>
          <a:p>
            <a:r>
              <a:rPr lang="tr-TR" dirty="0">
                <a:solidFill>
                  <a:schemeClr val="tx2"/>
                </a:solidFill>
                <a:latin typeface="Comic Sans MS" panose="030F0702030302020204" pitchFamily="66" charset="0"/>
              </a:rPr>
              <a:t>ÇALMA</a:t>
            </a:r>
          </a:p>
        </p:txBody>
      </p:sp>
    </p:spTree>
    <p:extLst>
      <p:ext uri="{BB962C8B-B14F-4D97-AF65-F5344CB8AC3E}">
        <p14:creationId xmlns:p14="http://schemas.microsoft.com/office/powerpoint/2010/main" val="2782674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5-6 yaşlarına kadar çocuklarda bilinçli yalandan söz edilemez.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Olmayacak şeyleri anlatarak , abartarak çevresindekilere şaşırdığını görmek çocuğa zevk vermektedir.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Çocuğa yalan söyleme konusunda aile model olmamalıdır.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Gerçeği söyleme konusunda cesaretlendirilmelidir. </a:t>
            </a:r>
          </a:p>
          <a:p>
            <a:pPr>
              <a:lnSpc>
                <a:spcPct val="150000"/>
              </a:lnSpc>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Öfkeli sert tepki verilmemeli nedeni anlamaya çalışılmalıdır</a:t>
            </a:r>
            <a:r>
              <a:rPr lang="tr-TR" sz="2200" dirty="0">
                <a:latin typeface="Comic Sans MS" panose="030F0702030302020204" pitchFamily="66" charset="0"/>
              </a:rPr>
              <a:t>. </a:t>
            </a:r>
          </a:p>
        </p:txBody>
      </p:sp>
      <p:sp>
        <p:nvSpPr>
          <p:cNvPr id="2" name="Başlık 1"/>
          <p:cNvSpPr>
            <a:spLocks noGrp="1"/>
          </p:cNvSpPr>
          <p:nvPr>
            <p:ph type="title"/>
          </p:nvPr>
        </p:nvSpPr>
        <p:spPr/>
        <p:txBody>
          <a:bodyPr/>
          <a:lstStyle/>
          <a:p>
            <a:r>
              <a:rPr lang="tr-TR" dirty="0">
                <a:solidFill>
                  <a:schemeClr val="tx2"/>
                </a:solidFill>
                <a:latin typeface="Comic Sans MS" panose="030F0702030302020204" pitchFamily="66" charset="0"/>
              </a:rPr>
              <a:t>YALAN SÖYLEME</a:t>
            </a:r>
          </a:p>
        </p:txBody>
      </p:sp>
    </p:spTree>
    <p:extLst>
      <p:ext uri="{BB962C8B-B14F-4D97-AF65-F5344CB8AC3E}">
        <p14:creationId xmlns:p14="http://schemas.microsoft.com/office/powerpoint/2010/main" val="22808799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Çok sık fiziksel cezaya maruz kalan , okul başarısızlığının yarattığı yetersizlik duygusu olan , anne babaların tutarsız davranışları olan, baskıcı aile ortamlarında yetişen çocuklarda sık görülür.</a:t>
            </a:r>
          </a:p>
          <a:p>
            <a:pPr>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Çocuğun enerjisini aktarabileceği ortamlar hazırlanmalı </a:t>
            </a:r>
          </a:p>
          <a:p>
            <a:pPr>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Zor bir durumla başa çıktığında takdir etmek  </a:t>
            </a:r>
          </a:p>
          <a:p>
            <a:pPr>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Öfkelendiğinde panik yapmadan dinlemek </a:t>
            </a:r>
          </a:p>
          <a:p>
            <a:pPr>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Öfkelenmesin diye her istediği yapılmamalı </a:t>
            </a:r>
          </a:p>
          <a:p>
            <a:pPr>
              <a:buFont typeface="Wingdings" panose="05000000000000000000" pitchFamily="2" charset="2"/>
              <a:buChar char="Ø"/>
            </a:pPr>
            <a:r>
              <a:rPr lang="tr-TR" sz="2400" b="1" dirty="0">
                <a:solidFill>
                  <a:schemeClr val="accent6">
                    <a:lumMod val="75000"/>
                  </a:schemeClr>
                </a:solidFill>
                <a:latin typeface="Comic Sans MS" panose="030F0702030302020204" pitchFamily="66" charset="0"/>
              </a:rPr>
              <a:t>İyi bir model olmak. </a:t>
            </a:r>
          </a:p>
          <a:p>
            <a:pPr marL="0" indent="0">
              <a:buNone/>
            </a:pPr>
            <a:endParaRPr lang="tr-TR" dirty="0"/>
          </a:p>
        </p:txBody>
      </p:sp>
      <p:sp>
        <p:nvSpPr>
          <p:cNvPr id="2" name="Başlık 1"/>
          <p:cNvSpPr>
            <a:spLocks noGrp="1"/>
          </p:cNvSpPr>
          <p:nvPr>
            <p:ph type="title"/>
          </p:nvPr>
        </p:nvSpPr>
        <p:spPr/>
        <p:txBody>
          <a:bodyPr/>
          <a:lstStyle/>
          <a:p>
            <a:r>
              <a:rPr lang="tr-TR" dirty="0">
                <a:solidFill>
                  <a:schemeClr val="tx2"/>
                </a:solidFill>
                <a:latin typeface="Comic Sans MS" panose="030F0702030302020204" pitchFamily="66" charset="0"/>
              </a:rPr>
              <a:t>SALDIRGANLIK</a:t>
            </a:r>
          </a:p>
        </p:txBody>
      </p:sp>
    </p:spTree>
    <p:extLst>
      <p:ext uri="{BB962C8B-B14F-4D97-AF65-F5344CB8AC3E}">
        <p14:creationId xmlns:p14="http://schemas.microsoft.com/office/powerpoint/2010/main" val="5106596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4 yaş ve sonrası alt ıslatmanın sürmesi davranış bozukluğu olarak nitelendirilir.</a:t>
            </a:r>
          </a:p>
          <a:p>
            <a:pPr>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Yanlış tuvalet eğitimi , yanlış aile tutumları , aşırı baskı ve titizlik , kıskançlık gibi nedenlerle ortaya çıkabilir. </a:t>
            </a:r>
          </a:p>
          <a:p>
            <a:pPr>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Öncelikle fiziksel bir sorun olup olmadığı araştırılmalıdır.</a:t>
            </a:r>
          </a:p>
          <a:p>
            <a:pPr>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 İyi bir iletişim kurarak bu durumun geçici olduğu anlatılmalıdır. </a:t>
            </a:r>
          </a:p>
          <a:p>
            <a:pPr>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Gece yatmadan tuvalete gitmesine dikkat edilmeli. </a:t>
            </a:r>
          </a:p>
          <a:p>
            <a:pPr>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Sosyal etkinliklere katılmalı. </a:t>
            </a:r>
          </a:p>
          <a:p>
            <a:pPr>
              <a:buFont typeface="Wingdings" panose="05000000000000000000" pitchFamily="2" charset="2"/>
              <a:buChar char="Ø"/>
            </a:pPr>
            <a:r>
              <a:rPr lang="tr-TR" sz="2200" b="1" dirty="0">
                <a:solidFill>
                  <a:schemeClr val="accent6">
                    <a:lumMod val="75000"/>
                  </a:schemeClr>
                </a:solidFill>
                <a:latin typeface="Comic Sans MS" panose="030F0702030302020204" pitchFamily="66" charset="0"/>
              </a:rPr>
              <a:t>Ayaklar sıcak tutulup  , yatak ısısı kontrol edilmelidir. </a:t>
            </a:r>
          </a:p>
          <a:p>
            <a:pPr marL="0" indent="0">
              <a:buNone/>
            </a:pPr>
            <a:endParaRPr lang="tr-TR" dirty="0"/>
          </a:p>
        </p:txBody>
      </p:sp>
      <p:sp>
        <p:nvSpPr>
          <p:cNvPr id="2" name="Başlık 1"/>
          <p:cNvSpPr>
            <a:spLocks noGrp="1"/>
          </p:cNvSpPr>
          <p:nvPr>
            <p:ph type="title"/>
          </p:nvPr>
        </p:nvSpPr>
        <p:spPr/>
        <p:txBody>
          <a:bodyPr>
            <a:normAutofit fontScale="90000"/>
          </a:bodyPr>
          <a:lstStyle/>
          <a:p>
            <a:r>
              <a:rPr lang="tr-TR" dirty="0">
                <a:solidFill>
                  <a:schemeClr val="tx2"/>
                </a:solidFill>
                <a:latin typeface="Comic Sans MS" panose="030F0702030302020204" pitchFamily="66" charset="0"/>
              </a:rPr>
              <a:t>ALT ISLATMA-DIŞKI KAÇIRMA</a:t>
            </a:r>
            <a:br>
              <a:rPr lang="tr-TR" dirty="0"/>
            </a:br>
            <a:endParaRPr lang="tr-TR" dirty="0"/>
          </a:p>
        </p:txBody>
      </p:sp>
    </p:spTree>
    <p:extLst>
      <p:ext uri="{BB962C8B-B14F-4D97-AF65-F5344CB8AC3E}">
        <p14:creationId xmlns:p14="http://schemas.microsoft.com/office/powerpoint/2010/main" val="4154907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2600" b="1" dirty="0">
                <a:solidFill>
                  <a:schemeClr val="tx2"/>
                </a:solidFill>
              </a:rPr>
              <a:t>DAVRANIŞ BOZUKLUĞU OLAN ÇOCUKLARLA OLUMLU ILIŞKI NASIL KURULUR?</a:t>
            </a:r>
          </a:p>
        </p:txBody>
      </p:sp>
      <p:sp>
        <p:nvSpPr>
          <p:cNvPr id="3" name="Metin Yer Tutucusu 2"/>
          <p:cNvSpPr>
            <a:spLocks noGrp="1"/>
          </p:cNvSpPr>
          <p:nvPr>
            <p:ph type="body" idx="1"/>
          </p:nvPr>
        </p:nvSpPr>
        <p:spPr/>
        <p:txBody>
          <a:bodyPr>
            <a:normAutofit/>
          </a:bodyPr>
          <a:lstStyle/>
          <a:p>
            <a:pPr algn="ctr"/>
            <a:r>
              <a:rPr lang="tr-TR" sz="2600" dirty="0">
                <a:solidFill>
                  <a:schemeClr val="accent2">
                    <a:lumMod val="75000"/>
                  </a:schemeClr>
                </a:solidFill>
              </a:rPr>
              <a:t>Karşılıklı Saygı</a:t>
            </a:r>
          </a:p>
        </p:txBody>
      </p:sp>
      <p:sp>
        <p:nvSpPr>
          <p:cNvPr id="4" name="İçerik Yer Tutucusu 3"/>
          <p:cNvSpPr>
            <a:spLocks noGrp="1"/>
          </p:cNvSpPr>
          <p:nvPr>
            <p:ph sz="half" idx="2"/>
          </p:nvPr>
        </p:nvSpPr>
        <p:spPr/>
        <p:txBody>
          <a:bodyPr>
            <a:normAutofit fontScale="92500" lnSpcReduction="10000"/>
          </a:bodyPr>
          <a:lstStyle/>
          <a:p>
            <a:pPr marL="0" indent="0" algn="ctr">
              <a:buNone/>
            </a:pPr>
            <a:r>
              <a:rPr lang="tr-TR" sz="2200" b="1" dirty="0">
                <a:solidFill>
                  <a:srgbClr val="FFC000"/>
                </a:solidFill>
                <a:latin typeface="Comic Sans MS" panose="030F0702030302020204" pitchFamily="66" charset="0"/>
              </a:rPr>
              <a:t>Azarlamak, bağırmak, vurmak, susturmak, tutarsız davranmak çocuğa saygısızlığın göstergesidir. Her ana-baba çocuklarına saygı göstermeyi öğrenmelidir. Her çocuk ayrı bir birey olarak ele alınıp, fikirleri sorulmalı ve fikirlerine saygı gösterilmelidir.</a:t>
            </a:r>
          </a:p>
        </p:txBody>
      </p:sp>
      <p:sp>
        <p:nvSpPr>
          <p:cNvPr id="5" name="Metin Yer Tutucusu 4"/>
          <p:cNvSpPr>
            <a:spLocks noGrp="1"/>
          </p:cNvSpPr>
          <p:nvPr>
            <p:ph type="body" sz="quarter" idx="3"/>
          </p:nvPr>
        </p:nvSpPr>
        <p:spPr/>
        <p:txBody>
          <a:bodyPr>
            <a:noAutofit/>
          </a:bodyPr>
          <a:lstStyle/>
          <a:p>
            <a:pPr algn="ctr"/>
            <a:r>
              <a:rPr lang="tr-TR" sz="2600" dirty="0">
                <a:solidFill>
                  <a:schemeClr val="accent2">
                    <a:lumMod val="75000"/>
                  </a:schemeClr>
                </a:solidFill>
              </a:rPr>
              <a:t>Çocuğa Zaman Ayırmak</a:t>
            </a:r>
          </a:p>
        </p:txBody>
      </p:sp>
      <p:sp>
        <p:nvSpPr>
          <p:cNvPr id="6" name="İçerik Yer Tutucusu 5"/>
          <p:cNvSpPr>
            <a:spLocks noGrp="1"/>
          </p:cNvSpPr>
          <p:nvPr>
            <p:ph sz="quarter" idx="4"/>
          </p:nvPr>
        </p:nvSpPr>
        <p:spPr/>
        <p:txBody>
          <a:bodyPr>
            <a:normAutofit fontScale="92500" lnSpcReduction="10000"/>
          </a:bodyPr>
          <a:lstStyle/>
          <a:p>
            <a:pPr marL="0" indent="0" algn="ctr">
              <a:lnSpc>
                <a:spcPct val="150000"/>
              </a:lnSpc>
              <a:buNone/>
            </a:pPr>
            <a:r>
              <a:rPr lang="tr-TR" sz="2200" b="1" dirty="0">
                <a:solidFill>
                  <a:srgbClr val="FFC000"/>
                </a:solidFill>
                <a:latin typeface="Comic Sans MS" panose="030F0702030302020204" pitchFamily="66" charset="0"/>
              </a:rPr>
              <a:t>Çocukla ilgilenmek, zaman ayırmak gerekir. Birlikte geçirilecek zaman nicelik değil, nitelik olarak önemlidir. Birlikte çocuğun hoşlanacağı faaliyetler yapılabilir.</a:t>
            </a:r>
          </a:p>
        </p:txBody>
      </p:sp>
    </p:spTree>
    <p:extLst>
      <p:ext uri="{BB962C8B-B14F-4D97-AF65-F5344CB8AC3E}">
        <p14:creationId xmlns:p14="http://schemas.microsoft.com/office/powerpoint/2010/main" val="1299240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2600" b="1" dirty="0">
                <a:solidFill>
                  <a:schemeClr val="tx2"/>
                </a:solidFill>
              </a:rPr>
              <a:t>DAVRANIŞ BOZUKLUĞU OLAN ÇOCUKLARLA OLUMLU ILIŞKI NASIL KURULUR?</a:t>
            </a:r>
          </a:p>
        </p:txBody>
      </p:sp>
      <p:sp>
        <p:nvSpPr>
          <p:cNvPr id="3" name="Metin Yer Tutucusu 2"/>
          <p:cNvSpPr>
            <a:spLocks noGrp="1"/>
          </p:cNvSpPr>
          <p:nvPr>
            <p:ph type="body" idx="1"/>
          </p:nvPr>
        </p:nvSpPr>
        <p:spPr/>
        <p:txBody>
          <a:bodyPr>
            <a:normAutofit/>
          </a:bodyPr>
          <a:lstStyle/>
          <a:p>
            <a:pPr algn="ctr"/>
            <a:r>
              <a:rPr lang="tr-TR" sz="2800" dirty="0">
                <a:solidFill>
                  <a:schemeClr val="accent2">
                    <a:lumMod val="75000"/>
                  </a:schemeClr>
                </a:solidFill>
              </a:rPr>
              <a:t>Cesaretlendirme</a:t>
            </a:r>
          </a:p>
        </p:txBody>
      </p:sp>
      <p:sp>
        <p:nvSpPr>
          <p:cNvPr id="4" name="İçerik Yer Tutucusu 3"/>
          <p:cNvSpPr>
            <a:spLocks noGrp="1"/>
          </p:cNvSpPr>
          <p:nvPr>
            <p:ph sz="half" idx="2"/>
          </p:nvPr>
        </p:nvSpPr>
        <p:spPr/>
        <p:txBody>
          <a:bodyPr>
            <a:normAutofit fontScale="92500" lnSpcReduction="10000"/>
          </a:bodyPr>
          <a:lstStyle/>
          <a:p>
            <a:pPr marL="0" indent="0" algn="ctr">
              <a:buNone/>
            </a:pPr>
            <a:r>
              <a:rPr lang="tr-TR" sz="2000" b="1" dirty="0">
                <a:solidFill>
                  <a:srgbClr val="FFC000"/>
                </a:solidFill>
                <a:latin typeface="Comic Sans MS" panose="030F0702030302020204" pitchFamily="66" charset="0"/>
              </a:rPr>
              <a:t>Çocuğun kendine güvenmesini istiyorsa önce anne-baba çocuğa güvenmelidir. Çocuğun çabasını övmeli ve yüreklendirmelidir. Cesaretlendirme çocuğun kendini değerli algılayabilmesi için çok önemlidir. Cesaretlendirme çocuğu olduğu gibi kabul edip, kendi olduğu için değer vermedir.</a:t>
            </a:r>
          </a:p>
        </p:txBody>
      </p:sp>
      <p:sp>
        <p:nvSpPr>
          <p:cNvPr id="5" name="Metin Yer Tutucusu 4"/>
          <p:cNvSpPr>
            <a:spLocks noGrp="1"/>
          </p:cNvSpPr>
          <p:nvPr>
            <p:ph type="body" sz="quarter" idx="3"/>
          </p:nvPr>
        </p:nvSpPr>
        <p:spPr/>
        <p:txBody>
          <a:bodyPr>
            <a:normAutofit/>
          </a:bodyPr>
          <a:lstStyle/>
          <a:p>
            <a:pPr algn="ctr"/>
            <a:r>
              <a:rPr lang="tr-TR" sz="2800" dirty="0">
                <a:solidFill>
                  <a:schemeClr val="accent2">
                    <a:lumMod val="75000"/>
                  </a:schemeClr>
                </a:solidFill>
              </a:rPr>
              <a:t>Sevgiyi anlatmak</a:t>
            </a:r>
          </a:p>
        </p:txBody>
      </p:sp>
      <p:sp>
        <p:nvSpPr>
          <p:cNvPr id="6" name="İçerik Yer Tutucusu 5"/>
          <p:cNvSpPr>
            <a:spLocks noGrp="1"/>
          </p:cNvSpPr>
          <p:nvPr>
            <p:ph sz="quarter" idx="4"/>
          </p:nvPr>
        </p:nvSpPr>
        <p:spPr/>
        <p:txBody>
          <a:bodyPr>
            <a:normAutofit/>
          </a:bodyPr>
          <a:lstStyle/>
          <a:p>
            <a:pPr marL="0" indent="0" algn="ctr">
              <a:lnSpc>
                <a:spcPct val="150000"/>
              </a:lnSpc>
              <a:buNone/>
            </a:pPr>
            <a:r>
              <a:rPr lang="tr-TR" dirty="0">
                <a:solidFill>
                  <a:srgbClr val="FFC000"/>
                </a:solidFill>
                <a:latin typeface="Comic Sans MS" panose="030F0702030302020204" pitchFamily="66" charset="0"/>
              </a:rPr>
              <a:t>Çocuğun kendini güvenli hissedebilmesi için, en azından sevildiğini bilmesi ve sevmesi gerekir.</a:t>
            </a:r>
          </a:p>
        </p:txBody>
      </p:sp>
    </p:spTree>
    <p:extLst>
      <p:ext uri="{BB962C8B-B14F-4D97-AF65-F5344CB8AC3E}">
        <p14:creationId xmlns:p14="http://schemas.microsoft.com/office/powerpoint/2010/main" val="2268122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55776" y="1772816"/>
            <a:ext cx="3669039" cy="2182853"/>
          </a:xfrm>
        </p:spPr>
        <p:txBody>
          <a:bodyPr/>
          <a:lstStyle/>
          <a:p>
            <a:pPr algn="ctr"/>
            <a:r>
              <a:rPr lang="tr-TR" sz="3600" dirty="0"/>
              <a:t>Katılımızdan Dolayı Teşekkür Ederiz</a:t>
            </a:r>
          </a:p>
        </p:txBody>
      </p:sp>
    </p:spTree>
    <p:extLst>
      <p:ext uri="{BB962C8B-B14F-4D97-AF65-F5344CB8AC3E}">
        <p14:creationId xmlns:p14="http://schemas.microsoft.com/office/powerpoint/2010/main" val="3593565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marL="0" indent="0">
              <a:lnSpc>
                <a:spcPct val="150000"/>
              </a:lnSpc>
              <a:buNone/>
            </a:pPr>
            <a:r>
              <a:rPr lang="tr-TR" sz="2200" b="1" dirty="0">
                <a:solidFill>
                  <a:schemeClr val="accent6">
                    <a:lumMod val="75000"/>
                  </a:schemeClr>
                </a:solidFill>
                <a:latin typeface="Comic Sans MS" panose="030F0702030302020204" pitchFamily="66" charset="0"/>
              </a:rPr>
              <a:t>Her gelişim döneminin kendine özgü davranışları vardır. Bu nedenle çocuğun içinde bulunduğu gelişim döneminin özelliklerini iyi bilmek gerekir. Ör; 2 yaş çocuğu </a:t>
            </a:r>
            <a:r>
              <a:rPr lang="tr-TR" sz="2200" b="1" dirty="0" err="1">
                <a:solidFill>
                  <a:schemeClr val="accent6">
                    <a:lumMod val="75000"/>
                  </a:schemeClr>
                </a:solidFill>
                <a:latin typeface="Comic Sans MS" panose="030F0702030302020204" pitchFamily="66" charset="0"/>
              </a:rPr>
              <a:t>negativist</a:t>
            </a:r>
            <a:r>
              <a:rPr lang="tr-TR" sz="2200" b="1" dirty="0">
                <a:solidFill>
                  <a:schemeClr val="accent6">
                    <a:lumMod val="75000"/>
                  </a:schemeClr>
                </a:solidFill>
                <a:latin typeface="Comic Sans MS" panose="030F0702030302020204" pitchFamily="66" charset="0"/>
              </a:rPr>
              <a:t>, hareketlidir ve istenilen Şeyi yapmaz. Freud'un anal, </a:t>
            </a:r>
            <a:r>
              <a:rPr lang="tr-TR" sz="2200" b="1" dirty="0" err="1">
                <a:solidFill>
                  <a:schemeClr val="accent6">
                    <a:lumMod val="75000"/>
                  </a:schemeClr>
                </a:solidFill>
                <a:latin typeface="Comic Sans MS" panose="030F0702030302020204" pitchFamily="66" charset="0"/>
              </a:rPr>
              <a:t>Erikson'un</a:t>
            </a:r>
            <a:r>
              <a:rPr lang="tr-TR" sz="2200" b="1" dirty="0">
                <a:solidFill>
                  <a:schemeClr val="accent6">
                    <a:lumMod val="75000"/>
                  </a:schemeClr>
                </a:solidFill>
                <a:latin typeface="Comic Sans MS" panose="030F0702030302020204" pitchFamily="66" charset="0"/>
              </a:rPr>
              <a:t> özerkliğe karşı kuşku ve utanç dönemine rastlayan bu yaşlarda çocuk, özerk bir birey olduğunu öğrenir. Kendisi istemeyince altının değiştirilmesini istemez, öpülmeyi reddeder.</a:t>
            </a:r>
          </a:p>
          <a:p>
            <a:pPr marL="0" indent="0">
              <a:buNone/>
            </a:pPr>
            <a:endParaRPr lang="tr-TR" dirty="0"/>
          </a:p>
        </p:txBody>
      </p:sp>
      <p:sp>
        <p:nvSpPr>
          <p:cNvPr id="2" name="Başlık 1"/>
          <p:cNvSpPr>
            <a:spLocks noGrp="1"/>
          </p:cNvSpPr>
          <p:nvPr>
            <p:ph type="title"/>
          </p:nvPr>
        </p:nvSpPr>
        <p:spPr/>
        <p:txBody>
          <a:bodyPr>
            <a:normAutofit/>
          </a:bodyPr>
          <a:lstStyle/>
          <a:p>
            <a:r>
              <a:rPr lang="tr-TR" sz="5500" dirty="0">
                <a:solidFill>
                  <a:schemeClr val="tx2"/>
                </a:solidFill>
                <a:latin typeface="Comic Sans MS" panose="030F0702030302020204" pitchFamily="66" charset="0"/>
              </a:rPr>
              <a:t>Yaşa Uygunluk</a:t>
            </a:r>
          </a:p>
        </p:txBody>
      </p:sp>
    </p:spTree>
    <p:extLst>
      <p:ext uri="{BB962C8B-B14F-4D97-AF65-F5344CB8AC3E}">
        <p14:creationId xmlns:p14="http://schemas.microsoft.com/office/powerpoint/2010/main" val="2262897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060848"/>
            <a:ext cx="8229600" cy="4525963"/>
          </a:xfrm>
        </p:spPr>
        <p:txBody>
          <a:bodyPr/>
          <a:lstStyle/>
          <a:p>
            <a:pPr marL="0" indent="0">
              <a:buNone/>
            </a:pPr>
            <a:r>
              <a:rPr lang="tr-TR" sz="2400" b="1" dirty="0">
                <a:solidFill>
                  <a:schemeClr val="accent6">
                    <a:lumMod val="75000"/>
                  </a:schemeClr>
                </a:solidFill>
                <a:latin typeface="Comic Sans MS" panose="030F0702030302020204" pitchFamily="66" charset="0"/>
              </a:rPr>
              <a:t>3-5 yaş çocuğu dikkat çekmek ister. Hayal dünyası çok geniş olduğu için inanılmaz öyküler anlatabilir .Henüz yalanla yalan olmayanı ayırt edemezler. Bu nedenle bu yaşlardaki çocukların anlattıkları yalan olarak kabul edilmezken, 11-14 yaşlarındaki çocuklarda görülen yalan normalden sapan bir davranış olarak kabul edilir.</a:t>
            </a:r>
          </a:p>
          <a:p>
            <a:pPr marL="0" indent="0">
              <a:buNone/>
            </a:pPr>
            <a:endParaRPr lang="tr-TR" dirty="0"/>
          </a:p>
        </p:txBody>
      </p:sp>
    </p:spTree>
    <p:extLst>
      <p:ext uri="{BB962C8B-B14F-4D97-AF65-F5344CB8AC3E}">
        <p14:creationId xmlns:p14="http://schemas.microsoft.com/office/powerpoint/2010/main" val="2119319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nSpc>
                <a:spcPct val="150000"/>
              </a:lnSpc>
              <a:buNone/>
            </a:pPr>
            <a:r>
              <a:rPr lang="tr-TR" sz="2400" b="1" dirty="0">
                <a:solidFill>
                  <a:schemeClr val="accent6">
                    <a:lumMod val="75000"/>
                  </a:schemeClr>
                </a:solidFill>
                <a:latin typeface="Comic Sans MS" panose="030F0702030302020204" pitchFamily="66" charset="0"/>
              </a:rPr>
              <a:t>Bir davranışın bozukluk olarak kabul edilmesindeki 2. Ölçüt yoğunluktur. Örneğin; 5 yaş çocuğunda öfke ve huysuzluk doğalken, bu davranış başkasına fiziki zarar verme Şekline dönüşürse, davranış bozukluğu kategorisine girer</a:t>
            </a:r>
          </a:p>
        </p:txBody>
      </p:sp>
      <p:sp>
        <p:nvSpPr>
          <p:cNvPr id="2" name="Başlık 1"/>
          <p:cNvSpPr>
            <a:spLocks noGrp="1"/>
          </p:cNvSpPr>
          <p:nvPr>
            <p:ph type="title"/>
          </p:nvPr>
        </p:nvSpPr>
        <p:spPr/>
        <p:txBody>
          <a:bodyPr>
            <a:normAutofit/>
          </a:bodyPr>
          <a:lstStyle/>
          <a:p>
            <a:r>
              <a:rPr lang="tr-TR" sz="5500" dirty="0">
                <a:solidFill>
                  <a:schemeClr val="tx2"/>
                </a:solidFill>
                <a:latin typeface="Comic Sans MS" panose="030F0702030302020204" pitchFamily="66" charset="0"/>
              </a:rPr>
              <a:t>Yoğunluk</a:t>
            </a:r>
          </a:p>
        </p:txBody>
      </p:sp>
    </p:spTree>
    <p:extLst>
      <p:ext uri="{BB962C8B-B14F-4D97-AF65-F5344CB8AC3E}">
        <p14:creationId xmlns:p14="http://schemas.microsoft.com/office/powerpoint/2010/main" val="175343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1628800"/>
            <a:ext cx="7772400" cy="1470025"/>
          </a:xfrm>
        </p:spPr>
        <p:txBody>
          <a:bodyPr>
            <a:normAutofit/>
          </a:bodyPr>
          <a:lstStyle/>
          <a:p>
            <a:r>
              <a:rPr lang="tr-TR" sz="5500" dirty="0">
                <a:solidFill>
                  <a:schemeClr val="tx2"/>
                </a:solidFill>
                <a:latin typeface="Comic Sans MS" panose="030F0702030302020204" pitchFamily="66" charset="0"/>
              </a:rPr>
              <a:t>Süreklilik</a:t>
            </a:r>
          </a:p>
        </p:txBody>
      </p:sp>
      <p:sp>
        <p:nvSpPr>
          <p:cNvPr id="3" name="Alt Başlık 2"/>
          <p:cNvSpPr>
            <a:spLocks noGrp="1"/>
          </p:cNvSpPr>
          <p:nvPr>
            <p:ph type="subTitle" idx="1"/>
          </p:nvPr>
        </p:nvSpPr>
        <p:spPr>
          <a:xfrm>
            <a:off x="1403648" y="3789040"/>
            <a:ext cx="6400800" cy="1752600"/>
          </a:xfrm>
        </p:spPr>
        <p:txBody>
          <a:bodyPr>
            <a:normAutofit/>
          </a:bodyPr>
          <a:lstStyle/>
          <a:p>
            <a:r>
              <a:rPr lang="tr-TR" b="1" dirty="0">
                <a:solidFill>
                  <a:schemeClr val="accent6">
                    <a:lumMod val="75000"/>
                  </a:schemeClr>
                </a:solidFill>
                <a:latin typeface="Comic Sans MS" panose="030F0702030302020204" pitchFamily="66" charset="0"/>
              </a:rPr>
              <a:t>Çocuğun belirli bir davranış türünü ısrarlı bir biçimde ve uzun zaman devam ettirmesidir.</a:t>
            </a:r>
          </a:p>
          <a:p>
            <a:endParaRPr lang="tr-TR" dirty="0"/>
          </a:p>
        </p:txBody>
      </p:sp>
    </p:spTree>
    <p:extLst>
      <p:ext uri="{BB962C8B-B14F-4D97-AF65-F5344CB8AC3E}">
        <p14:creationId xmlns:p14="http://schemas.microsoft.com/office/powerpoint/2010/main" val="85780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lnSpc>
                <a:spcPct val="150000"/>
              </a:lnSpc>
              <a:buNone/>
            </a:pPr>
            <a:r>
              <a:rPr lang="tr-TR" b="1" dirty="0">
                <a:solidFill>
                  <a:schemeClr val="accent6">
                    <a:lumMod val="75000"/>
                  </a:schemeClr>
                </a:solidFill>
                <a:latin typeface="Comic Sans MS" panose="030F0702030302020204" pitchFamily="66" charset="0"/>
              </a:rPr>
              <a:t>Erkeklerde kızlara oranla daha saldırgan olmaları beklenirken, davranışları ile erkeklere benzer saldırgan davranan kızların davranışları normalden sapan davranış kategorisine girer.</a:t>
            </a:r>
          </a:p>
          <a:p>
            <a:pPr marL="0" indent="0">
              <a:buNone/>
            </a:pPr>
            <a:endParaRPr lang="tr-TR" dirty="0"/>
          </a:p>
        </p:txBody>
      </p:sp>
      <p:sp>
        <p:nvSpPr>
          <p:cNvPr id="2" name="Başlık 1"/>
          <p:cNvSpPr>
            <a:spLocks noGrp="1"/>
          </p:cNvSpPr>
          <p:nvPr>
            <p:ph type="title"/>
          </p:nvPr>
        </p:nvSpPr>
        <p:spPr/>
        <p:txBody>
          <a:bodyPr>
            <a:normAutofit/>
          </a:bodyPr>
          <a:lstStyle/>
          <a:p>
            <a:r>
              <a:rPr lang="tr-TR" sz="5500" dirty="0">
                <a:solidFill>
                  <a:schemeClr val="tx2"/>
                </a:solidFill>
                <a:latin typeface="Comic Sans MS" panose="030F0702030302020204" pitchFamily="66" charset="0"/>
              </a:rPr>
              <a:t>Cinsel Rol Beklentileri</a:t>
            </a:r>
          </a:p>
        </p:txBody>
      </p:sp>
    </p:spTree>
    <p:extLst>
      <p:ext uri="{BB962C8B-B14F-4D97-AF65-F5344CB8AC3E}">
        <p14:creationId xmlns:p14="http://schemas.microsoft.com/office/powerpoint/2010/main" val="2816784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988840"/>
            <a:ext cx="8229600" cy="4741987"/>
          </a:xfrm>
        </p:spPr>
        <p:txBody>
          <a:bodyPr>
            <a:normAutofit/>
          </a:bodyPr>
          <a:lstStyle/>
          <a:p>
            <a:pPr marL="0" indent="0">
              <a:lnSpc>
                <a:spcPct val="150000"/>
              </a:lnSpc>
              <a:buNone/>
            </a:pPr>
            <a:r>
              <a:rPr lang="tr-TR" sz="1500" b="1" dirty="0">
                <a:solidFill>
                  <a:schemeClr val="tx2"/>
                </a:solidFill>
                <a:latin typeface="Comic Sans MS" panose="030F0702030302020204" pitchFamily="66" charset="0"/>
              </a:rPr>
              <a:t>-Dikkat çekmek: </a:t>
            </a:r>
            <a:r>
              <a:rPr lang="tr-TR" sz="1500" b="1" dirty="0">
                <a:solidFill>
                  <a:schemeClr val="accent6">
                    <a:lumMod val="75000"/>
                  </a:schemeClr>
                </a:solidFill>
                <a:latin typeface="Comic Sans MS" panose="030F0702030302020204" pitchFamily="66" charset="0"/>
              </a:rPr>
              <a:t>Çocuğa gerekli sevgi ve ilgi gösterilmediğinde yada yeterli zaman ayrılmadığında dikkat çekmek için davranış bozukluklarına yönelir.</a:t>
            </a:r>
          </a:p>
          <a:p>
            <a:pPr marL="0" indent="0">
              <a:lnSpc>
                <a:spcPct val="150000"/>
              </a:lnSpc>
              <a:buNone/>
            </a:pPr>
            <a:r>
              <a:rPr lang="tr-TR" sz="1500" b="1" dirty="0">
                <a:solidFill>
                  <a:schemeClr val="tx2"/>
                </a:solidFill>
                <a:latin typeface="Comic Sans MS" panose="030F0702030302020204" pitchFamily="66" charset="0"/>
              </a:rPr>
              <a:t>-Ebeveynlere karşı güç kazanma isteği:</a:t>
            </a:r>
          </a:p>
          <a:p>
            <a:pPr marL="0" indent="0">
              <a:lnSpc>
                <a:spcPct val="150000"/>
              </a:lnSpc>
              <a:buNone/>
            </a:pPr>
            <a:r>
              <a:rPr lang="tr-TR" sz="1500" b="1" dirty="0">
                <a:solidFill>
                  <a:schemeClr val="tx2"/>
                </a:solidFill>
                <a:latin typeface="Comic Sans MS" panose="030F0702030302020204" pitchFamily="66" charset="0"/>
              </a:rPr>
              <a:t>-İntikam alma isteği: </a:t>
            </a:r>
            <a:r>
              <a:rPr lang="tr-TR" sz="1500" b="1" dirty="0">
                <a:solidFill>
                  <a:schemeClr val="accent6">
                    <a:lumMod val="75000"/>
                  </a:schemeClr>
                </a:solidFill>
                <a:latin typeface="Comic Sans MS" panose="030F0702030302020204" pitchFamily="66" charset="0"/>
              </a:rPr>
              <a:t>Özellikle dayak yiyen, sevgi verilmeyen çocuk ana-babasından intikam almak ister. aşırı otoriter ve baskıcı tutum, katı disiplin ana-babaya karşı öfke ve nefret duygularının gelişmesine ve buna paralel olarak başkaldırıcı bir bireyin oluşmasına neden olur.</a:t>
            </a:r>
          </a:p>
          <a:p>
            <a:pPr marL="0" indent="0">
              <a:lnSpc>
                <a:spcPct val="150000"/>
              </a:lnSpc>
              <a:buNone/>
            </a:pPr>
            <a:r>
              <a:rPr lang="tr-TR" sz="1500" dirty="0">
                <a:solidFill>
                  <a:schemeClr val="tx2"/>
                </a:solidFill>
                <a:latin typeface="Comic Sans MS" panose="030F0702030302020204" pitchFamily="66" charset="0"/>
              </a:rPr>
              <a:t>-</a:t>
            </a:r>
            <a:r>
              <a:rPr lang="tr-TR" sz="1500" b="1" dirty="0">
                <a:solidFill>
                  <a:schemeClr val="tx2"/>
                </a:solidFill>
                <a:latin typeface="Comic Sans MS" panose="030F0702030302020204" pitchFamily="66" charset="0"/>
              </a:rPr>
              <a:t>Yetersizlik : </a:t>
            </a:r>
            <a:r>
              <a:rPr lang="tr-TR" sz="1500" b="1" dirty="0">
                <a:solidFill>
                  <a:schemeClr val="accent6">
                    <a:lumMod val="75000"/>
                  </a:schemeClr>
                </a:solidFill>
                <a:latin typeface="Comic Sans MS" panose="030F0702030302020204" pitchFamily="66" charset="0"/>
              </a:rPr>
              <a:t>Çocuğun kendine güvensiz olması davranış bozukluklarına neden olur. Anne-babanın aşırı koruyucu, hoşgörülü tutumu, gerektiğinden fazla özen gösterilmesi fazla kontrol anlamına gelir. Sonuçta çocuk diğer kimselere aşırı bağımlı, kendine güveni olmayan, duygusal olarak çabuk kırılan bir kişi olur. Bu durum çocuğun kendi kendisine yetmesine olanak vermez ve davranış bozukluklarına neden olur.</a:t>
            </a:r>
          </a:p>
          <a:p>
            <a:pPr marL="0" indent="0">
              <a:buNone/>
            </a:pPr>
            <a:endParaRPr lang="tr-TR" dirty="0"/>
          </a:p>
        </p:txBody>
      </p:sp>
      <p:sp>
        <p:nvSpPr>
          <p:cNvPr id="2" name="Başlık 1"/>
          <p:cNvSpPr>
            <a:spLocks noGrp="1"/>
          </p:cNvSpPr>
          <p:nvPr>
            <p:ph type="title"/>
          </p:nvPr>
        </p:nvSpPr>
        <p:spPr>
          <a:xfrm>
            <a:off x="457200" y="188640"/>
            <a:ext cx="8229600" cy="1512168"/>
          </a:xfrm>
        </p:spPr>
        <p:txBody>
          <a:bodyPr>
            <a:normAutofit fontScale="90000"/>
          </a:bodyPr>
          <a:lstStyle/>
          <a:p>
            <a:br>
              <a:rPr lang="tr-TR" dirty="0">
                <a:solidFill>
                  <a:schemeClr val="tx2"/>
                </a:solidFill>
              </a:rPr>
            </a:br>
            <a:r>
              <a:rPr lang="tr-TR" sz="4000" dirty="0">
                <a:solidFill>
                  <a:schemeClr val="tx2"/>
                </a:solidFill>
                <a:latin typeface="Comic Sans MS" panose="030F0702030302020204" pitchFamily="66" charset="0"/>
              </a:rPr>
              <a:t>GENEL OLARAK DAVRANIŞ BOZUKLUKLARININ NEDENLERI</a:t>
            </a:r>
            <a:br>
              <a:rPr lang="tr-TR" dirty="0"/>
            </a:br>
            <a:endParaRPr lang="tr-TR" dirty="0"/>
          </a:p>
        </p:txBody>
      </p:sp>
    </p:spTree>
    <p:extLst>
      <p:ext uri="{BB962C8B-B14F-4D97-AF65-F5344CB8AC3E}">
        <p14:creationId xmlns:p14="http://schemas.microsoft.com/office/powerpoint/2010/main" val="219163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pPr>
              <a:buFont typeface="Wingdings" panose="05000000000000000000" pitchFamily="2" charset="2"/>
              <a:buChar char="Ø"/>
            </a:pPr>
            <a:r>
              <a:rPr lang="tr-TR" sz="2600" b="1" dirty="0">
                <a:solidFill>
                  <a:schemeClr val="accent3">
                    <a:lumMod val="50000"/>
                  </a:schemeClr>
                </a:solidFill>
              </a:rPr>
              <a:t> Saldırganlık,</a:t>
            </a:r>
          </a:p>
          <a:p>
            <a:pPr>
              <a:buFont typeface="Wingdings" panose="05000000000000000000" pitchFamily="2" charset="2"/>
              <a:buChar char="Ø"/>
            </a:pPr>
            <a:r>
              <a:rPr lang="tr-TR" sz="2600" b="1" dirty="0">
                <a:solidFill>
                  <a:schemeClr val="accent3">
                    <a:lumMod val="50000"/>
                  </a:schemeClr>
                </a:solidFill>
              </a:rPr>
              <a:t>Yalan söyleme,</a:t>
            </a:r>
          </a:p>
          <a:p>
            <a:pPr>
              <a:buFont typeface="Wingdings" panose="05000000000000000000" pitchFamily="2" charset="2"/>
              <a:buChar char="Ø"/>
            </a:pPr>
            <a:r>
              <a:rPr lang="tr-TR" sz="2600" b="1" dirty="0">
                <a:solidFill>
                  <a:schemeClr val="accent3">
                    <a:lumMod val="50000"/>
                  </a:schemeClr>
                </a:solidFill>
              </a:rPr>
              <a:t>İzinsiz eşya alma ( Çalma )</a:t>
            </a:r>
          </a:p>
          <a:p>
            <a:pPr>
              <a:buFont typeface="Wingdings" panose="05000000000000000000" pitchFamily="2" charset="2"/>
              <a:buChar char="Ø"/>
            </a:pPr>
            <a:r>
              <a:rPr lang="tr-TR" sz="2600" b="1" dirty="0">
                <a:solidFill>
                  <a:schemeClr val="accent3">
                    <a:lumMod val="50000"/>
                  </a:schemeClr>
                </a:solidFill>
              </a:rPr>
              <a:t> Altını ıslatma ve dışkı kaçırma,</a:t>
            </a:r>
          </a:p>
          <a:p>
            <a:pPr>
              <a:buFont typeface="Wingdings" panose="05000000000000000000" pitchFamily="2" charset="2"/>
              <a:buChar char="Ø"/>
            </a:pPr>
            <a:r>
              <a:rPr lang="tr-TR" sz="2600" b="1" dirty="0">
                <a:solidFill>
                  <a:schemeClr val="accent3">
                    <a:lumMod val="50000"/>
                  </a:schemeClr>
                </a:solidFill>
              </a:rPr>
              <a:t> Konuşma bozuklukları: kekemelik,</a:t>
            </a:r>
          </a:p>
          <a:p>
            <a:pPr>
              <a:buFont typeface="Wingdings" panose="05000000000000000000" pitchFamily="2" charset="2"/>
              <a:buChar char="Ø"/>
            </a:pPr>
            <a:r>
              <a:rPr lang="tr-TR" sz="2600" b="1" dirty="0">
                <a:solidFill>
                  <a:schemeClr val="accent3">
                    <a:lumMod val="50000"/>
                  </a:schemeClr>
                </a:solidFill>
              </a:rPr>
              <a:t>Tikler,</a:t>
            </a:r>
          </a:p>
          <a:p>
            <a:pPr>
              <a:buFont typeface="Wingdings" panose="05000000000000000000" pitchFamily="2" charset="2"/>
              <a:buChar char="Ø"/>
            </a:pPr>
            <a:r>
              <a:rPr lang="tr-TR" sz="2600" b="1" dirty="0">
                <a:solidFill>
                  <a:schemeClr val="accent3">
                    <a:lumMod val="50000"/>
                  </a:schemeClr>
                </a:solidFill>
              </a:rPr>
              <a:t>Parmak emme,</a:t>
            </a:r>
          </a:p>
          <a:p>
            <a:pPr>
              <a:buFont typeface="Wingdings" panose="05000000000000000000" pitchFamily="2" charset="2"/>
              <a:buChar char="Ø"/>
            </a:pPr>
            <a:r>
              <a:rPr lang="tr-TR" sz="2600" b="1" dirty="0">
                <a:solidFill>
                  <a:schemeClr val="accent3">
                    <a:lumMod val="50000"/>
                  </a:schemeClr>
                </a:solidFill>
              </a:rPr>
              <a:t>Ritmik sallanma,</a:t>
            </a:r>
          </a:p>
          <a:p>
            <a:pPr>
              <a:buFont typeface="Wingdings" panose="05000000000000000000" pitchFamily="2" charset="2"/>
              <a:buChar char="Ø"/>
            </a:pPr>
            <a:r>
              <a:rPr lang="tr-TR" sz="2600" b="1" dirty="0">
                <a:solidFill>
                  <a:schemeClr val="accent3">
                    <a:lumMod val="50000"/>
                  </a:schemeClr>
                </a:solidFill>
              </a:rPr>
              <a:t> Kendi kendine vurma, kendini ısırma, kafasını yere vurma ,</a:t>
            </a:r>
          </a:p>
          <a:p>
            <a:pPr>
              <a:buFont typeface="Wingdings" panose="05000000000000000000" pitchFamily="2" charset="2"/>
              <a:buChar char="Ø"/>
            </a:pPr>
            <a:r>
              <a:rPr lang="tr-TR" sz="2600" b="1" dirty="0">
                <a:solidFill>
                  <a:schemeClr val="accent3">
                    <a:lumMod val="50000"/>
                  </a:schemeClr>
                </a:solidFill>
              </a:rPr>
              <a:t>Tırnak yeme,</a:t>
            </a:r>
          </a:p>
          <a:p>
            <a:endParaRPr lang="tr-TR" dirty="0"/>
          </a:p>
        </p:txBody>
      </p:sp>
      <p:sp>
        <p:nvSpPr>
          <p:cNvPr id="2" name="Başlık 1"/>
          <p:cNvSpPr>
            <a:spLocks noGrp="1"/>
          </p:cNvSpPr>
          <p:nvPr>
            <p:ph type="title"/>
          </p:nvPr>
        </p:nvSpPr>
        <p:spPr>
          <a:xfrm>
            <a:off x="345252" y="620688"/>
            <a:ext cx="8784976" cy="1282154"/>
          </a:xfrm>
        </p:spPr>
        <p:txBody>
          <a:bodyPr>
            <a:noAutofit/>
          </a:bodyPr>
          <a:lstStyle/>
          <a:p>
            <a:r>
              <a:rPr lang="tr-TR" sz="2600" dirty="0">
                <a:solidFill>
                  <a:schemeClr val="tx2"/>
                </a:solidFill>
                <a:latin typeface="Comic Sans MS" panose="030F0702030302020204" pitchFamily="66" charset="0"/>
              </a:rPr>
              <a:t>Çocuklarda Görülen Uyum ve Davranış Bozuklukları</a:t>
            </a:r>
            <a:br>
              <a:rPr lang="tr-TR" sz="2600" dirty="0">
                <a:solidFill>
                  <a:schemeClr val="tx2"/>
                </a:solidFill>
                <a:latin typeface="Comic Sans MS" panose="030F0702030302020204" pitchFamily="66" charset="0"/>
              </a:rPr>
            </a:br>
            <a:r>
              <a:rPr lang="tr-TR" sz="2600" dirty="0">
                <a:solidFill>
                  <a:schemeClr val="tx2"/>
                </a:solidFill>
                <a:latin typeface="Comic Sans MS" panose="030F0702030302020204" pitchFamily="66" charset="0"/>
              </a:rPr>
              <a:t>Aşağıdaki Gibi Sıralanabilir</a:t>
            </a:r>
            <a:br>
              <a:rPr lang="tr-TR" sz="2600" dirty="0">
                <a:latin typeface="Comic Sans MS" panose="030F0702030302020204" pitchFamily="66" charset="0"/>
              </a:rPr>
            </a:br>
            <a:endParaRPr lang="tr-TR" sz="2600" dirty="0">
              <a:latin typeface="Comic Sans MS" panose="030F0702030302020204" pitchFamily="66" charset="0"/>
            </a:endParaRPr>
          </a:p>
        </p:txBody>
      </p:sp>
    </p:spTree>
    <p:extLst>
      <p:ext uri="{BB962C8B-B14F-4D97-AF65-F5344CB8AC3E}">
        <p14:creationId xmlns:p14="http://schemas.microsoft.com/office/powerpoint/2010/main" val="235777451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214</TotalTime>
  <Words>1443</Words>
  <Application>Microsoft Macintosh PowerPoint</Application>
  <PresentationFormat>Ekran Gösterisi (4:3)</PresentationFormat>
  <Paragraphs>123</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Book Antiqua</vt:lpstr>
      <vt:lpstr>Comic Sans MS</vt:lpstr>
      <vt:lpstr>Wingdings</vt:lpstr>
      <vt:lpstr>Cilt</vt:lpstr>
      <vt:lpstr>PowerPoint Sunusu</vt:lpstr>
      <vt:lpstr>DAVRANIŞ BOZUKLUKLARI</vt:lpstr>
      <vt:lpstr>Yaşa Uygunluk</vt:lpstr>
      <vt:lpstr>PowerPoint Sunusu</vt:lpstr>
      <vt:lpstr>Yoğunluk</vt:lpstr>
      <vt:lpstr>Süreklilik</vt:lpstr>
      <vt:lpstr>Cinsel Rol Beklentileri</vt:lpstr>
      <vt:lpstr> GENEL OLARAK DAVRANIŞ BOZUKLUKLARININ NEDENLERI </vt:lpstr>
      <vt:lpstr>Çocuklarda Görülen Uyum ve Davranış Bozuklukları Aşağıdaki Gibi Sıralanabilir </vt:lpstr>
      <vt:lpstr>PowerPoint Sunusu</vt:lpstr>
      <vt:lpstr>PowerPoint Sunusu</vt:lpstr>
      <vt:lpstr>PowerPoint Sunusu</vt:lpstr>
      <vt:lpstr>PowerPoint Sunusu</vt:lpstr>
      <vt:lpstr> Çocuklarda Görülen Uyum ve Davranış Problemlerine Zemin Hazırlayan Tetikleyici ve Nedensel Faktörler Şöyle Sıralanabilir :  </vt:lpstr>
      <vt:lpstr>PowerPoint Sunusu</vt:lpstr>
      <vt:lpstr>KEKEMELİK</vt:lpstr>
      <vt:lpstr>PARMAK EMME</vt:lpstr>
      <vt:lpstr>TIRNAK YEME</vt:lpstr>
      <vt:lpstr>İÇİNE KAPANIKLIK</vt:lpstr>
      <vt:lpstr>ÇALMA</vt:lpstr>
      <vt:lpstr>YALAN SÖYLEME</vt:lpstr>
      <vt:lpstr>SALDIRGANLIK</vt:lpstr>
      <vt:lpstr>ALT ISLATMA-DIŞKI KAÇIRMA </vt:lpstr>
      <vt:lpstr>DAVRANIŞ BOZUKLUĞU OLAN ÇOCUKLARLA OLUMLU ILIŞKI NASIL KURULUR?</vt:lpstr>
      <vt:lpstr>DAVRANIŞ BOZUKLUĞU OLAN ÇOCUKLARLA OLUMLU ILIŞKI NASIL KURULUR?</vt:lpstr>
      <vt:lpstr>Katılımızdan Dolayı Teşekkür Ederiz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Yazgül Karadaş</cp:lastModifiedBy>
  <cp:revision>15</cp:revision>
  <dcterms:created xsi:type="dcterms:W3CDTF">2015-03-09T08:01:48Z</dcterms:created>
  <dcterms:modified xsi:type="dcterms:W3CDTF">2025-02-27T18:31:18Z</dcterms:modified>
</cp:coreProperties>
</file>